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  <p:extLst>
    <p:ext uri="{521415D9-36F7-43E2-AB2F-B90AF26B5E84}">
      <p14:sectionLst xmlns:p14="http://schemas.microsoft.com/office/powerpoint/2010/main">
        <p14:section name="Default Section" id="{4B79022F-13C6-41C4-9293-6A526F92FFA9}">
          <p14:sldIdLst>
            <p14:sldId id="256"/>
            <p14:sldId id="264"/>
            <p14:sldId id="257"/>
          </p14:sldIdLst>
        </p14:section>
        <p14:section name="Untitled Section" id="{F89E1D3B-1123-429E-978C-29F4EF2000E7}">
          <p14:sldIdLst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DDBA61-981D-55BF-9880-FE776F1E078C}" v="67" dt="2026-02-19T17:16:15.357"/>
    <p1510:client id="{1D936837-61B7-17B3-56F7-3586795592DE}" v="139" dt="2026-02-19T17:12:12.403"/>
    <p1510:client id="{6208F50A-4907-D995-9985-60CD150DFBB9}" v="193" dt="2026-02-19T17:11:31.263"/>
    <p1510:client id="{639967FA-7C06-310D-6961-C00A8E2762B7}" v="2" dt="2026-02-19T17:12:19.529"/>
    <p1510:client id="{6740DCDE-2D9D-2304-5C4B-8C9F76BCA190}" v="878" dt="2026-02-19T21:32:15.879"/>
    <p1510:client id="{6E597F6A-E95D-C63B-6420-01884C236442}" v="107" dt="2026-02-19T20:49:28.380"/>
    <p1510:client id="{C5436D0B-BA4B-4D61-64EA-AF850C60DCA4}" v="104" dt="2026-02-19T17:13:58.716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69056"/>
            <a:ext cx="8229600" cy="113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7B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C5A4D"/>
          </a:solidFill>
          <a:ln w="12700">
            <a:solidFill>
              <a:srgbClr val="2C5A4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" name="Shape 1"/>
          <p:cNvSpPr/>
          <p:nvPr/>
        </p:nvSpPr>
        <p:spPr>
          <a:xfrm>
            <a:off x="5486400" y="0"/>
            <a:ext cx="3657600" cy="5143500"/>
          </a:xfrm>
          <a:prstGeom prst="rect">
            <a:avLst/>
          </a:prstGeom>
          <a:solidFill>
            <a:srgbClr val="3B6B5A">
              <a:alpha val="60000"/>
            </a:srgbClr>
          </a:solidFill>
          <a:ln w="12700">
            <a:solidFill>
              <a:srgbClr val="3B6B5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2" name="Shape 2"/>
          <p:cNvSpPr/>
          <p:nvPr/>
        </p:nvSpPr>
        <p:spPr>
          <a:xfrm>
            <a:off x="0" y="4389120"/>
            <a:ext cx="9144000" cy="754381"/>
          </a:xfrm>
          <a:prstGeom prst="rect">
            <a:avLst/>
          </a:prstGeom>
          <a:solidFill>
            <a:srgbClr val="C9A96E">
              <a:alpha val="80000"/>
            </a:srgbClr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" name="Shape 3"/>
          <p:cNvSpPr/>
          <p:nvPr/>
        </p:nvSpPr>
        <p:spPr>
          <a:xfrm>
            <a:off x="7132319" y="-365760"/>
            <a:ext cx="2286001" cy="2286001"/>
          </a:xfrm>
          <a:prstGeom prst="ellipse">
            <a:avLst/>
          </a:prstGeom>
          <a:solidFill>
            <a:srgbClr val="B2C9C0">
              <a:alpha val="25000"/>
            </a:srgbClr>
          </a:solidFill>
          <a:ln w="12700">
            <a:solidFill>
              <a:srgbClr val="B2C9C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Shape 4"/>
          <p:cNvSpPr/>
          <p:nvPr/>
        </p:nvSpPr>
        <p:spPr>
          <a:xfrm>
            <a:off x="7772400" y="3200400"/>
            <a:ext cx="1371600" cy="1371600"/>
          </a:xfrm>
          <a:prstGeom prst="ellipse">
            <a:avLst/>
          </a:prstGeom>
          <a:solidFill>
            <a:srgbClr val="C9A96E">
              <a:alpha val="30000"/>
            </a:srgbClr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5" name="Text 5"/>
          <p:cNvSpPr txBox="1"/>
          <p:nvPr/>
        </p:nvSpPr>
        <p:spPr>
          <a:xfrm>
            <a:off x="685800" y="1308099"/>
            <a:ext cx="7223761" cy="1132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72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Seventh</a:t>
            </a:r>
          </a:p>
        </p:txBody>
      </p:sp>
      <p:sp>
        <p:nvSpPr>
          <p:cNvPr id="26" name="Text 6"/>
          <p:cNvSpPr txBox="1"/>
          <p:nvPr/>
        </p:nvSpPr>
        <p:spPr>
          <a:xfrm>
            <a:off x="731519" y="2715259"/>
            <a:ext cx="6309362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2200">
                <a:solidFill>
                  <a:srgbClr val="B2C9C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Cache Me Outside</a:t>
            </a:r>
          </a:p>
        </p:txBody>
      </p:sp>
      <p:sp>
        <p:nvSpPr>
          <p:cNvPr id="27" name="Shape 7"/>
          <p:cNvSpPr/>
          <p:nvPr/>
        </p:nvSpPr>
        <p:spPr>
          <a:xfrm>
            <a:off x="685800" y="2542032"/>
            <a:ext cx="1371600" cy="36577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" name="Text 8"/>
          <p:cNvSpPr txBox="1"/>
          <p:nvPr/>
        </p:nvSpPr>
        <p:spPr>
          <a:xfrm>
            <a:off x="731519" y="4502150"/>
            <a:ext cx="6309362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CS2450  ·  2/19/2026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6F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11D55F-A515-9A5A-36E8-1389B64D7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626FDF-333F-2DCB-4B9F-79FC0159E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129" y="2728661"/>
            <a:ext cx="2334127" cy="2323098"/>
          </a:xfrm>
          <a:prstGeom prst="rect">
            <a:avLst/>
          </a:prstGeom>
        </p:spPr>
      </p:pic>
      <p:sp>
        <p:nvSpPr>
          <p:cNvPr id="45" name="Shape 15">
            <a:extLst>
              <a:ext uri="{FF2B5EF4-FFF2-40B4-BE49-F238E27FC236}">
                <a16:creationId xmlns:a16="http://schemas.microsoft.com/office/drawing/2014/main" id="{55789CAC-A57E-C97C-302D-1232D0AE34CC}"/>
              </a:ext>
            </a:extLst>
          </p:cNvPr>
          <p:cNvSpPr/>
          <p:nvPr/>
        </p:nvSpPr>
        <p:spPr>
          <a:xfrm>
            <a:off x="0" y="4754879"/>
            <a:ext cx="9144000" cy="388621"/>
          </a:xfrm>
          <a:prstGeom prst="rect">
            <a:avLst/>
          </a:prstGeom>
          <a:solidFill>
            <a:srgbClr val="7A9E8E"/>
          </a:solidFill>
          <a:ln w="12700">
            <a:solidFill>
              <a:srgbClr val="7A9E8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" name="Text 16">
            <a:extLst>
              <a:ext uri="{FF2B5EF4-FFF2-40B4-BE49-F238E27FC236}">
                <a16:creationId xmlns:a16="http://schemas.microsoft.com/office/drawing/2014/main" id="{D50481E9-2F4A-1F61-8E21-8AA52D2D90BD}"/>
              </a:ext>
            </a:extLst>
          </p:cNvPr>
          <p:cNvSpPr txBox="1"/>
          <p:nvPr/>
        </p:nvSpPr>
        <p:spPr>
          <a:xfrm>
            <a:off x="411479" y="4826916"/>
            <a:ext cx="8321042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9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Seventh  ·  Cache Me Outside</a:t>
            </a:r>
            <a:r>
              <a:rPr lang="en-US"/>
              <a:t>                                                   Natalia Sierra  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66D91D-9AF7-BDF4-B871-B0CB452BF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4715"/>
            <a:ext cx="9144000" cy="423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91392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0"/>
          <p:cNvSpPr/>
          <p:nvPr/>
        </p:nvSpPr>
        <p:spPr>
          <a:xfrm>
            <a:off x="457200" y="347472"/>
            <a:ext cx="54864" cy="475488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" name="Text 1"/>
          <p:cNvSpPr txBox="1"/>
          <p:nvPr/>
        </p:nvSpPr>
        <p:spPr>
          <a:xfrm>
            <a:off x="640079" y="475995"/>
            <a:ext cx="7223761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 b="1" spc="300">
                <a:solidFill>
                  <a:srgbClr val="C9A96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OVERVIEW</a:t>
            </a:r>
          </a:p>
        </p:txBody>
      </p:sp>
      <p:sp>
        <p:nvSpPr>
          <p:cNvPr id="32" name="Text 2"/>
          <p:cNvSpPr txBox="1"/>
          <p:nvPr/>
        </p:nvSpPr>
        <p:spPr>
          <a:xfrm>
            <a:off x="490887" y="913931"/>
            <a:ext cx="8138162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3600" b="1">
                <a:solidFill>
                  <a:srgbClr val="2D3A35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Why Seventh?</a:t>
            </a:r>
          </a:p>
        </p:txBody>
      </p:sp>
      <p:sp>
        <p:nvSpPr>
          <p:cNvPr id="33" name="Shape 3"/>
          <p:cNvSpPr/>
          <p:nvPr/>
        </p:nvSpPr>
        <p:spPr>
          <a:xfrm>
            <a:off x="457199" y="1554479"/>
            <a:ext cx="2651762" cy="2926082"/>
          </a:xfrm>
          <a:prstGeom prst="rect">
            <a:avLst/>
          </a:prstGeom>
          <a:solidFill>
            <a:srgbClr val="FFFFFF"/>
          </a:solidFill>
          <a:ln w="6350">
            <a:solidFill>
              <a:srgbClr val="EDE6D8"/>
            </a:solidFill>
          </a:ln>
          <a:effectLst>
            <a:outerShdw blurRad="101600" dist="25400" dir="8100000" rotWithShape="0">
              <a:srgbClr val="000000">
                <a:alpha val="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34" name="Shape 4"/>
          <p:cNvSpPr/>
          <p:nvPr/>
        </p:nvSpPr>
        <p:spPr>
          <a:xfrm>
            <a:off x="457199" y="1554480"/>
            <a:ext cx="2651762" cy="411481"/>
          </a:xfrm>
          <a:prstGeom prst="rect">
            <a:avLst/>
          </a:prstGeom>
          <a:solidFill>
            <a:srgbClr val="E8B89A">
              <a:alpha val="80000"/>
            </a:srgbClr>
          </a:solidFill>
          <a:ln w="12700">
            <a:solidFill>
              <a:srgbClr val="E8B89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" name="Text 5"/>
          <p:cNvSpPr txBox="1"/>
          <p:nvPr/>
        </p:nvSpPr>
        <p:spPr>
          <a:xfrm>
            <a:off x="640080" y="1618598"/>
            <a:ext cx="2286000" cy="292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1300" b="1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algn="ctr"/>
            <a:r>
              <a:t>Problem</a:t>
            </a:r>
            <a:endParaRPr lang="en-US"/>
          </a:p>
        </p:txBody>
      </p:sp>
      <p:sp>
        <p:nvSpPr>
          <p:cNvPr id="36" name="Text 6"/>
          <p:cNvSpPr txBox="1"/>
          <p:nvPr/>
        </p:nvSpPr>
        <p:spPr>
          <a:xfrm>
            <a:off x="612647" y="2310704"/>
            <a:ext cx="2340866" cy="1754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t">
            <a:spAutoFit/>
          </a:bodyPr>
          <a:lstStyle/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/>
              <a:t>Reflection gets ignored </a:t>
            </a:r>
          </a:p>
          <a:p>
            <a:pPr lvl="4" indent="0">
              <a:spcBef>
                <a:spcPts val="600"/>
              </a:spcBef>
              <a:buSzPct val="100000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/>
              <a:t>          Short-form platforms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Social media is either ephemeral or too public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/>
              <a:t>Deep writing buried in doom scrolling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/>
              <a:t>Journaling habits difficult to sustain</a:t>
            </a:r>
          </a:p>
        </p:txBody>
      </p:sp>
      <p:sp>
        <p:nvSpPr>
          <p:cNvPr id="37" name="Shape 7"/>
          <p:cNvSpPr/>
          <p:nvPr/>
        </p:nvSpPr>
        <p:spPr>
          <a:xfrm>
            <a:off x="3291840" y="1554479"/>
            <a:ext cx="2651761" cy="2926082"/>
          </a:xfrm>
          <a:prstGeom prst="rect">
            <a:avLst/>
          </a:prstGeom>
          <a:solidFill>
            <a:srgbClr val="FFFFFF"/>
          </a:solidFill>
          <a:ln w="6350">
            <a:solidFill>
              <a:srgbClr val="EDE6D8"/>
            </a:solidFill>
          </a:ln>
          <a:effectLst>
            <a:outerShdw blurRad="101600" dist="25400" dir="8100000" rotWithShape="0">
              <a:srgbClr val="000000">
                <a:alpha val="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38" name="Shape 8"/>
          <p:cNvSpPr/>
          <p:nvPr/>
        </p:nvSpPr>
        <p:spPr>
          <a:xfrm>
            <a:off x="3291840" y="1554480"/>
            <a:ext cx="2651761" cy="411481"/>
          </a:xfrm>
          <a:prstGeom prst="rect">
            <a:avLst/>
          </a:prstGeom>
          <a:solidFill>
            <a:srgbClr val="B2C9C0">
              <a:alpha val="80000"/>
            </a:srgbClr>
          </a:solidFill>
          <a:ln w="12700">
            <a:solidFill>
              <a:srgbClr val="B2C9C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" name="Text 9"/>
          <p:cNvSpPr txBox="1"/>
          <p:nvPr/>
        </p:nvSpPr>
        <p:spPr>
          <a:xfrm>
            <a:off x="3384484" y="1621104"/>
            <a:ext cx="2471486" cy="292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ctr">
            <a:spAutoFit/>
          </a:bodyPr>
          <a:lstStyle/>
          <a:p>
            <a:pPr algn="ctr">
              <a:defRPr sz="1300" b="1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/>
              <a:t>Business Context</a:t>
            </a:r>
          </a:p>
        </p:txBody>
      </p:sp>
      <p:sp>
        <p:nvSpPr>
          <p:cNvPr id="40" name="Text 10"/>
          <p:cNvSpPr txBox="1"/>
          <p:nvPr/>
        </p:nvSpPr>
        <p:spPr>
          <a:xfrm>
            <a:off x="3402169" y="2310703"/>
            <a:ext cx="2340865" cy="2092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t">
            <a:spAutoFit/>
          </a:bodyPr>
          <a:lstStyle/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Force a consistent journaling habit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/>
              <a:t>Raising desire for healthier digital space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Require contribution before consumption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Long-form post sharing built in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/>
              <a:t>Journaling improves clarity, growth</a:t>
            </a:r>
          </a:p>
        </p:txBody>
      </p:sp>
      <p:sp>
        <p:nvSpPr>
          <p:cNvPr id="41" name="Shape 11"/>
          <p:cNvSpPr/>
          <p:nvPr/>
        </p:nvSpPr>
        <p:spPr>
          <a:xfrm>
            <a:off x="6126479" y="1554479"/>
            <a:ext cx="2651761" cy="2926082"/>
          </a:xfrm>
          <a:prstGeom prst="rect">
            <a:avLst/>
          </a:prstGeom>
          <a:solidFill>
            <a:srgbClr val="FFFFFF"/>
          </a:solidFill>
          <a:ln w="6350">
            <a:solidFill>
              <a:srgbClr val="EDE6D8"/>
            </a:solidFill>
          </a:ln>
          <a:effectLst>
            <a:outerShdw blurRad="101600" dist="25400" dir="8100000" rotWithShape="0">
              <a:srgbClr val="000000">
                <a:alpha val="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42" name="Shape 12"/>
          <p:cNvSpPr/>
          <p:nvPr/>
        </p:nvSpPr>
        <p:spPr>
          <a:xfrm>
            <a:off x="6126479" y="1554480"/>
            <a:ext cx="2651761" cy="411481"/>
          </a:xfrm>
          <a:prstGeom prst="rect">
            <a:avLst/>
          </a:prstGeom>
          <a:solidFill>
            <a:srgbClr val="C9A96E">
              <a:alpha val="80000"/>
            </a:srgbClr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" name="Text 13"/>
          <p:cNvSpPr txBox="1"/>
          <p:nvPr/>
        </p:nvSpPr>
        <p:spPr>
          <a:xfrm>
            <a:off x="6309360" y="1618598"/>
            <a:ext cx="2286001" cy="292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1300" b="1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algn="ctr"/>
            <a:r>
              <a:t>Solution</a:t>
            </a:r>
            <a:endParaRPr lang="en-US"/>
          </a:p>
        </p:txBody>
      </p:sp>
      <p:sp>
        <p:nvSpPr>
          <p:cNvPr id="44" name="Text 14"/>
          <p:cNvSpPr txBox="1"/>
          <p:nvPr/>
        </p:nvSpPr>
        <p:spPr>
          <a:xfrm>
            <a:off x="6281928" y="2481151"/>
            <a:ext cx="2340865" cy="1585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t">
            <a:spAutoFit/>
          </a:bodyPr>
          <a:lstStyle/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Sunday-only weekly reflections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Friends-first privacy model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/>
              <a:t>Private weekly draft space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Unlock community feed by posting first</a:t>
            </a:r>
          </a:p>
          <a:p>
            <a:pPr marL="342900" indent="-342900">
              <a:spcBef>
                <a:spcPts val="600"/>
              </a:spcBef>
              <a:buSzPct val="100000"/>
              <a:buChar char="•"/>
              <a:defRPr sz="11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/>
              <a:t>No word limit</a:t>
            </a:r>
          </a:p>
        </p:txBody>
      </p:sp>
      <p:sp>
        <p:nvSpPr>
          <p:cNvPr id="45" name="Shape 15"/>
          <p:cNvSpPr/>
          <p:nvPr/>
        </p:nvSpPr>
        <p:spPr>
          <a:xfrm>
            <a:off x="0" y="4754879"/>
            <a:ext cx="9144000" cy="388621"/>
          </a:xfrm>
          <a:prstGeom prst="rect">
            <a:avLst/>
          </a:prstGeom>
          <a:solidFill>
            <a:srgbClr val="7A9E8E"/>
          </a:solidFill>
          <a:ln w="12700">
            <a:solidFill>
              <a:srgbClr val="7A9E8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" name="Text 16"/>
          <p:cNvSpPr txBox="1"/>
          <p:nvPr/>
        </p:nvSpPr>
        <p:spPr>
          <a:xfrm>
            <a:off x="411479" y="4833111"/>
            <a:ext cx="8321042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Seventh  ·  Cache Me Outside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B0D0A6-DF96-7B79-3E9A-9EEBF7D45856}"/>
              </a:ext>
            </a:extLst>
          </p:cNvPr>
          <p:cNvSpPr txBox="1"/>
          <p:nvPr/>
        </p:nvSpPr>
        <p:spPr>
          <a:xfrm>
            <a:off x="6978752" y="4833582"/>
            <a:ext cx="2166730" cy="230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Trebuchet MS"/>
              </a:rPr>
              <a:t>Max &amp; Natalia</a:t>
            </a:r>
            <a:endParaRPr lang="en-US" sz="9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Trebuchet MS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0"/>
          <p:cNvSpPr/>
          <p:nvPr/>
        </p:nvSpPr>
        <p:spPr>
          <a:xfrm>
            <a:off x="457200" y="347472"/>
            <a:ext cx="54864" cy="475488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9" name="Text 1"/>
          <p:cNvSpPr txBox="1"/>
          <p:nvPr/>
        </p:nvSpPr>
        <p:spPr>
          <a:xfrm>
            <a:off x="640079" y="475995"/>
            <a:ext cx="7223761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 b="1" spc="300">
                <a:solidFill>
                  <a:srgbClr val="C9A96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SCOPE</a:t>
            </a:r>
          </a:p>
        </p:txBody>
      </p:sp>
      <p:sp>
        <p:nvSpPr>
          <p:cNvPr id="50" name="Text 2"/>
          <p:cNvSpPr txBox="1"/>
          <p:nvPr/>
        </p:nvSpPr>
        <p:spPr>
          <a:xfrm>
            <a:off x="593156" y="808605"/>
            <a:ext cx="813816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3600" b="1">
                <a:solidFill>
                  <a:srgbClr val="2D3A35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In-Scope 1.0</a:t>
            </a:r>
          </a:p>
        </p:txBody>
      </p:sp>
      <p:sp>
        <p:nvSpPr>
          <p:cNvPr id="51" name="Shape 3"/>
          <p:cNvSpPr/>
          <p:nvPr/>
        </p:nvSpPr>
        <p:spPr>
          <a:xfrm>
            <a:off x="468983" y="1554479"/>
            <a:ext cx="3855564" cy="2880362"/>
          </a:xfrm>
          <a:prstGeom prst="rect">
            <a:avLst/>
          </a:prstGeom>
          <a:solidFill>
            <a:srgbClr val="EDE6D8"/>
          </a:solidFill>
          <a:ln w="12700">
            <a:solidFill>
              <a:srgbClr val="EDE6D8"/>
            </a:solidFill>
          </a:ln>
          <a:effectLst>
            <a:outerShdw blurRad="101600" dist="25400" dir="8100000" rotWithShape="0">
              <a:srgbClr val="000000">
                <a:alpha val="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52" name="Shape 4"/>
          <p:cNvSpPr/>
          <p:nvPr/>
        </p:nvSpPr>
        <p:spPr>
          <a:xfrm>
            <a:off x="457200" y="1554479"/>
            <a:ext cx="64008" cy="2880362"/>
          </a:xfrm>
          <a:prstGeom prst="rect">
            <a:avLst/>
          </a:prstGeom>
          <a:solidFill>
            <a:srgbClr val="7A9E8E"/>
          </a:solidFill>
          <a:ln w="12700">
            <a:solidFill>
              <a:srgbClr val="7A9E8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" name="Text 5"/>
          <p:cNvSpPr txBox="1"/>
          <p:nvPr/>
        </p:nvSpPr>
        <p:spPr>
          <a:xfrm>
            <a:off x="684034" y="1943460"/>
            <a:ext cx="3657602" cy="174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spcBef>
                <a:spcPts val="800"/>
              </a:spcBef>
              <a:buSzPct val="100000"/>
              <a:buChar char="•"/>
              <a:defRPr sz="1200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Edit drafts throughout the week</a:t>
            </a:r>
          </a:p>
          <a:p>
            <a:pPr marL="342900" indent="-342900">
              <a:spcBef>
                <a:spcPts val="800"/>
              </a:spcBef>
              <a:buSzPct val="100000"/>
              <a:buChar char="•"/>
              <a:defRPr sz="1200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Posts publish only on Sundays</a:t>
            </a:r>
          </a:p>
          <a:p>
            <a:pPr marL="342900" indent="-342900">
              <a:spcBef>
                <a:spcPts val="800"/>
              </a:spcBef>
              <a:buSzPct val="100000"/>
              <a:buChar char="•"/>
              <a:defRPr sz="1200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Restrict viewing until a reflection is posted</a:t>
            </a:r>
          </a:p>
          <a:p>
            <a:pPr marL="342900" indent="-342900">
              <a:spcBef>
                <a:spcPts val="800"/>
              </a:spcBef>
              <a:buSzPct val="100000"/>
              <a:buChar char="•"/>
              <a:defRPr sz="1200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Look back on your posts and others' previous posts</a:t>
            </a:r>
          </a:p>
          <a:p>
            <a:pPr marL="342900" indent="-342900">
              <a:spcBef>
                <a:spcPts val="800"/>
              </a:spcBef>
              <a:buSzPct val="100000"/>
              <a:buChar char="•"/>
              <a:defRPr sz="1200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Read and comment on others' posts Monday – Saturday</a:t>
            </a:r>
          </a:p>
        </p:txBody>
      </p:sp>
      <p:sp>
        <p:nvSpPr>
          <p:cNvPr id="58" name="Shape 10"/>
          <p:cNvSpPr/>
          <p:nvPr/>
        </p:nvSpPr>
        <p:spPr>
          <a:xfrm>
            <a:off x="0" y="4754879"/>
            <a:ext cx="9144000" cy="388621"/>
          </a:xfrm>
          <a:prstGeom prst="rect">
            <a:avLst/>
          </a:prstGeom>
          <a:solidFill>
            <a:srgbClr val="7A9E8E"/>
          </a:solidFill>
          <a:ln w="12700">
            <a:solidFill>
              <a:srgbClr val="7A9E8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" name="Text 11"/>
          <p:cNvSpPr txBox="1"/>
          <p:nvPr/>
        </p:nvSpPr>
        <p:spPr>
          <a:xfrm>
            <a:off x="411479" y="4833111"/>
            <a:ext cx="8321042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Seventh  ·  Cache Me Outside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BAC7E5-1D18-70C4-ECAA-C8D78C8F9F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533" r="48770" b="18830"/>
          <a:stretch>
            <a:fillRect/>
          </a:stretch>
        </p:blipFill>
        <p:spPr>
          <a:xfrm>
            <a:off x="4756813" y="693521"/>
            <a:ext cx="1679152" cy="34414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53C8CF3-7CDF-1BD1-DCF6-DE86235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313" r="48826" b="17624"/>
          <a:stretch>
            <a:fillRect/>
          </a:stretch>
        </p:blipFill>
        <p:spPr>
          <a:xfrm>
            <a:off x="6799082" y="321815"/>
            <a:ext cx="1705596" cy="34139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71C5C2-6F6A-5BD9-A0CE-6B8A3FED1689}"/>
              </a:ext>
            </a:extLst>
          </p:cNvPr>
          <p:cNvSpPr txBox="1"/>
          <p:nvPr/>
        </p:nvSpPr>
        <p:spPr>
          <a:xfrm>
            <a:off x="8061837" y="4833582"/>
            <a:ext cx="2166730" cy="230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Trebuchet MS"/>
              </a:rPr>
              <a:t>Brycen Jones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0"/>
          <p:cNvSpPr/>
          <p:nvPr/>
        </p:nvSpPr>
        <p:spPr>
          <a:xfrm>
            <a:off x="427383" y="267959"/>
            <a:ext cx="54864" cy="475488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2" name="Text 1"/>
          <p:cNvSpPr txBox="1"/>
          <p:nvPr/>
        </p:nvSpPr>
        <p:spPr>
          <a:xfrm>
            <a:off x="610262" y="396482"/>
            <a:ext cx="7223761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 b="1" spc="300">
                <a:solidFill>
                  <a:srgbClr val="C9A96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FUTURE VISION</a:t>
            </a:r>
          </a:p>
        </p:txBody>
      </p:sp>
      <p:sp>
        <p:nvSpPr>
          <p:cNvPr id="63" name="Text 2"/>
          <p:cNvSpPr txBox="1"/>
          <p:nvPr/>
        </p:nvSpPr>
        <p:spPr>
          <a:xfrm>
            <a:off x="458193" y="836536"/>
            <a:ext cx="5479445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ctr">
            <a:spAutoFit/>
          </a:bodyPr>
          <a:lstStyle>
            <a:lvl1pPr>
              <a:defRPr sz="3600" b="1">
                <a:solidFill>
                  <a:srgbClr val="2D3A35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rPr lang="en-US"/>
              <a:t>Out of Scope 1.0</a:t>
            </a:r>
            <a:endParaRPr lang="en-US" b="0"/>
          </a:p>
          <a:p>
            <a:endParaRPr lang="en-US" b="0"/>
          </a:p>
        </p:txBody>
      </p:sp>
      <p:sp>
        <p:nvSpPr>
          <p:cNvPr id="64" name="Shape 3"/>
          <p:cNvSpPr/>
          <p:nvPr/>
        </p:nvSpPr>
        <p:spPr>
          <a:xfrm>
            <a:off x="457200" y="1508760"/>
            <a:ext cx="4114800" cy="914401"/>
          </a:xfrm>
          <a:prstGeom prst="rect">
            <a:avLst/>
          </a:prstGeom>
          <a:solidFill>
            <a:srgbClr val="FFFFFF"/>
          </a:solidFill>
          <a:ln w="6350">
            <a:solidFill>
              <a:srgbClr val="EDE6D8"/>
            </a:solidFill>
          </a:ln>
          <a:effectLst>
            <a:outerShdw blurRad="101600" dist="25400" dir="8100000" rotWithShape="0">
              <a:srgbClr val="000000">
                <a:alpha val="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65" name="Shape 4"/>
          <p:cNvSpPr/>
          <p:nvPr/>
        </p:nvSpPr>
        <p:spPr>
          <a:xfrm>
            <a:off x="457200" y="1508760"/>
            <a:ext cx="64008" cy="914401"/>
          </a:xfrm>
          <a:prstGeom prst="rect">
            <a:avLst/>
          </a:prstGeom>
          <a:solidFill>
            <a:srgbClr val="B2C9C0"/>
          </a:solidFill>
          <a:ln w="12700">
            <a:solidFill>
              <a:srgbClr val="B2C9C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Text 5"/>
          <p:cNvSpPr txBox="1"/>
          <p:nvPr/>
        </p:nvSpPr>
        <p:spPr>
          <a:xfrm>
            <a:off x="685799" y="1580572"/>
            <a:ext cx="3657602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>
              <a:defRPr sz="1200" b="1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Reflection Circles</a:t>
            </a:r>
          </a:p>
        </p:txBody>
      </p:sp>
      <p:sp>
        <p:nvSpPr>
          <p:cNvPr id="67" name="Text 6"/>
          <p:cNvSpPr txBox="1"/>
          <p:nvPr/>
        </p:nvSpPr>
        <p:spPr>
          <a:xfrm>
            <a:off x="685799" y="1907637"/>
            <a:ext cx="3657602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ctr">
            <a:spAutoFit/>
          </a:bodyPr>
          <a:lstStyle>
            <a:lvl1pPr>
              <a:defRPr sz="10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Private invite-only groups for grief support, entrepreneurship, students, and more.</a:t>
            </a:r>
          </a:p>
        </p:txBody>
      </p:sp>
      <p:sp>
        <p:nvSpPr>
          <p:cNvPr id="68" name="Shape 7"/>
          <p:cNvSpPr/>
          <p:nvPr/>
        </p:nvSpPr>
        <p:spPr>
          <a:xfrm>
            <a:off x="457200" y="2532888"/>
            <a:ext cx="4114800" cy="914401"/>
          </a:xfrm>
          <a:prstGeom prst="rect">
            <a:avLst/>
          </a:prstGeom>
          <a:solidFill>
            <a:srgbClr val="FFFFFF"/>
          </a:solidFill>
          <a:ln w="6350">
            <a:solidFill>
              <a:srgbClr val="EDE6D8"/>
            </a:solidFill>
          </a:ln>
          <a:effectLst>
            <a:outerShdw blurRad="101600" dist="25400" dir="8100000" rotWithShape="0">
              <a:srgbClr val="000000">
                <a:alpha val="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69" name="Shape 8"/>
          <p:cNvSpPr/>
          <p:nvPr/>
        </p:nvSpPr>
        <p:spPr>
          <a:xfrm>
            <a:off x="457200" y="2532888"/>
            <a:ext cx="64008" cy="914401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0" name="Text 9"/>
          <p:cNvSpPr txBox="1"/>
          <p:nvPr/>
        </p:nvSpPr>
        <p:spPr>
          <a:xfrm>
            <a:off x="685799" y="2604700"/>
            <a:ext cx="3657602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>
              <a:defRPr sz="1200" b="1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Live Sunday Rooms</a:t>
            </a:r>
          </a:p>
        </p:txBody>
      </p:sp>
      <p:sp>
        <p:nvSpPr>
          <p:cNvPr id="71" name="Text 10"/>
          <p:cNvSpPr txBox="1"/>
          <p:nvPr/>
        </p:nvSpPr>
        <p:spPr>
          <a:xfrm>
            <a:off x="685799" y="2931765"/>
            <a:ext cx="3657602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ctr">
            <a:spAutoFit/>
          </a:bodyPr>
          <a:lstStyle>
            <a:lvl1pPr>
              <a:defRPr sz="10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 lang="en-US"/>
              <a:t>Audio </a:t>
            </a:r>
            <a:r>
              <a:t>or </a:t>
            </a:r>
            <a:r>
              <a:rPr lang="en-US"/>
              <a:t>video based</a:t>
            </a:r>
            <a:r>
              <a:t> live reflection sessions, similar to social audio platforms.</a:t>
            </a:r>
          </a:p>
        </p:txBody>
      </p:sp>
      <p:sp>
        <p:nvSpPr>
          <p:cNvPr id="72" name="Shape 11"/>
          <p:cNvSpPr/>
          <p:nvPr/>
        </p:nvSpPr>
        <p:spPr>
          <a:xfrm>
            <a:off x="457200" y="3557015"/>
            <a:ext cx="4114800" cy="914401"/>
          </a:xfrm>
          <a:prstGeom prst="rect">
            <a:avLst/>
          </a:prstGeom>
          <a:solidFill>
            <a:srgbClr val="FFFFFF"/>
          </a:solidFill>
          <a:ln w="6350">
            <a:solidFill>
              <a:srgbClr val="EDE6D8"/>
            </a:solidFill>
          </a:ln>
          <a:effectLst>
            <a:outerShdw blurRad="101600" dist="25400" dir="8100000" rotWithShape="0">
              <a:srgbClr val="000000">
                <a:alpha val="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73" name="Shape 12"/>
          <p:cNvSpPr/>
          <p:nvPr/>
        </p:nvSpPr>
        <p:spPr>
          <a:xfrm>
            <a:off x="457200" y="3557015"/>
            <a:ext cx="64008" cy="914401"/>
          </a:xfrm>
          <a:prstGeom prst="rect">
            <a:avLst/>
          </a:prstGeom>
          <a:solidFill>
            <a:srgbClr val="D4B8C7"/>
          </a:solidFill>
          <a:ln w="12700">
            <a:solidFill>
              <a:srgbClr val="D4B8C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4" name="Text 13"/>
          <p:cNvSpPr txBox="1"/>
          <p:nvPr/>
        </p:nvSpPr>
        <p:spPr>
          <a:xfrm>
            <a:off x="685799" y="3628828"/>
            <a:ext cx="3657602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>
              <a:defRPr sz="1200" b="1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Anonymous Mode</a:t>
            </a:r>
          </a:p>
        </p:txBody>
      </p:sp>
      <p:sp>
        <p:nvSpPr>
          <p:cNvPr id="75" name="Text 14"/>
          <p:cNvSpPr txBox="1"/>
          <p:nvPr/>
        </p:nvSpPr>
        <p:spPr>
          <a:xfrm>
            <a:off x="685799" y="3955893"/>
            <a:ext cx="3657602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>
            <a:lvl1pPr>
              <a:defRPr sz="10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Post anonymously within the community while still requiring a weekly reflection.</a:t>
            </a:r>
          </a:p>
        </p:txBody>
      </p:sp>
      <p:sp>
        <p:nvSpPr>
          <p:cNvPr id="76" name="Shape 15"/>
          <p:cNvSpPr/>
          <p:nvPr/>
        </p:nvSpPr>
        <p:spPr>
          <a:xfrm>
            <a:off x="4717111" y="2517582"/>
            <a:ext cx="4114801" cy="914401"/>
          </a:xfrm>
          <a:prstGeom prst="rect">
            <a:avLst/>
          </a:prstGeom>
          <a:solidFill>
            <a:srgbClr val="FFFFFF"/>
          </a:solidFill>
          <a:ln w="6350">
            <a:solidFill>
              <a:srgbClr val="EDE6D8"/>
            </a:solidFill>
          </a:ln>
          <a:effectLst>
            <a:outerShdw blurRad="101600" dist="25400" dir="8100000" rotWithShape="0">
              <a:srgbClr val="000000">
                <a:alpha val="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77" name="Shape 16"/>
          <p:cNvSpPr/>
          <p:nvPr/>
        </p:nvSpPr>
        <p:spPr>
          <a:xfrm>
            <a:off x="4687294" y="2517582"/>
            <a:ext cx="64009" cy="914401"/>
          </a:xfrm>
          <a:prstGeom prst="rect">
            <a:avLst/>
          </a:prstGeom>
          <a:solidFill>
            <a:srgbClr val="E8B89A"/>
          </a:solidFill>
          <a:ln w="12700">
            <a:solidFill>
              <a:srgbClr val="E8B89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8" name="Text 17"/>
          <p:cNvSpPr txBox="1"/>
          <p:nvPr/>
        </p:nvSpPr>
        <p:spPr>
          <a:xfrm>
            <a:off x="4945710" y="2593273"/>
            <a:ext cx="3657602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 b="1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Mentorship Matching</a:t>
            </a:r>
          </a:p>
        </p:txBody>
      </p:sp>
      <p:sp>
        <p:nvSpPr>
          <p:cNvPr id="79" name="Text 18"/>
          <p:cNvSpPr txBox="1"/>
          <p:nvPr/>
        </p:nvSpPr>
        <p:spPr>
          <a:xfrm>
            <a:off x="4945710" y="3000943"/>
            <a:ext cx="3657602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Pair users based on life stage, goals, or shared experiences.</a:t>
            </a:r>
          </a:p>
        </p:txBody>
      </p:sp>
      <p:sp>
        <p:nvSpPr>
          <p:cNvPr id="80" name="Shape 19"/>
          <p:cNvSpPr/>
          <p:nvPr/>
        </p:nvSpPr>
        <p:spPr>
          <a:xfrm>
            <a:off x="4707172" y="3541710"/>
            <a:ext cx="4114801" cy="914401"/>
          </a:xfrm>
          <a:prstGeom prst="rect">
            <a:avLst/>
          </a:prstGeom>
          <a:solidFill>
            <a:srgbClr val="FFFFFF"/>
          </a:solidFill>
          <a:ln w="6350">
            <a:solidFill>
              <a:srgbClr val="EDE6D8"/>
            </a:solidFill>
          </a:ln>
          <a:effectLst>
            <a:outerShdw blurRad="101600" dist="25400" dir="8100000" rotWithShape="0">
              <a:srgbClr val="000000">
                <a:alpha val="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  <p:sp>
        <p:nvSpPr>
          <p:cNvPr id="81" name="Shape 20"/>
          <p:cNvSpPr/>
          <p:nvPr/>
        </p:nvSpPr>
        <p:spPr>
          <a:xfrm>
            <a:off x="4677355" y="3541710"/>
            <a:ext cx="64009" cy="914401"/>
          </a:xfrm>
          <a:prstGeom prst="rect">
            <a:avLst/>
          </a:prstGeom>
          <a:solidFill>
            <a:srgbClr val="7B9EB8"/>
          </a:solidFill>
          <a:ln w="12700">
            <a:solidFill>
              <a:srgbClr val="7B9EB8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2" name="Text 21"/>
          <p:cNvSpPr txBox="1"/>
          <p:nvPr/>
        </p:nvSpPr>
        <p:spPr>
          <a:xfrm>
            <a:off x="4935771" y="3617401"/>
            <a:ext cx="3657602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 b="1">
                <a:solidFill>
                  <a:srgbClr val="2D3A35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Community Challenges</a:t>
            </a:r>
          </a:p>
        </p:txBody>
      </p:sp>
      <p:sp>
        <p:nvSpPr>
          <p:cNvPr id="83" name="Text 22"/>
          <p:cNvSpPr txBox="1"/>
          <p:nvPr/>
        </p:nvSpPr>
        <p:spPr>
          <a:xfrm>
            <a:off x="4935771" y="3955221"/>
            <a:ext cx="3657602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0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Weekly themed prompts — gratitude week, growth week, resilience week.</a:t>
            </a:r>
          </a:p>
        </p:txBody>
      </p:sp>
      <p:sp>
        <p:nvSpPr>
          <p:cNvPr id="84" name="Shape 23"/>
          <p:cNvSpPr/>
          <p:nvPr/>
        </p:nvSpPr>
        <p:spPr>
          <a:xfrm>
            <a:off x="0" y="4754879"/>
            <a:ext cx="9144000" cy="388621"/>
          </a:xfrm>
          <a:prstGeom prst="rect">
            <a:avLst/>
          </a:prstGeom>
          <a:solidFill>
            <a:srgbClr val="7A9E8E"/>
          </a:solidFill>
          <a:ln w="12700">
            <a:solidFill>
              <a:srgbClr val="7A9E8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5" name="Text 24"/>
          <p:cNvSpPr txBox="1"/>
          <p:nvPr/>
        </p:nvSpPr>
        <p:spPr>
          <a:xfrm>
            <a:off x="411479" y="4833111"/>
            <a:ext cx="8321042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Seventh  ·  Cache Me Outside</a:t>
            </a:r>
          </a:p>
        </p:txBody>
      </p:sp>
      <p:pic>
        <p:nvPicPr>
          <p:cNvPr id="2" name="Picture 1" descr="A group of people sitting in chairs&#10;&#10;AI-generated content may be incorrect.">
            <a:extLst>
              <a:ext uri="{FF2B5EF4-FFF2-40B4-BE49-F238E27FC236}">
                <a16:creationId xmlns:a16="http://schemas.microsoft.com/office/drawing/2014/main" id="{CDA83A38-DA66-5228-7B64-D8EDF2AD0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211" y="270219"/>
            <a:ext cx="3052969" cy="203876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C8450D-D6A4-8E04-34AB-8F5759DB2770}"/>
              </a:ext>
            </a:extLst>
          </p:cNvPr>
          <p:cNvSpPr txBox="1"/>
          <p:nvPr/>
        </p:nvSpPr>
        <p:spPr>
          <a:xfrm>
            <a:off x="7836385" y="4831824"/>
            <a:ext cx="2256439" cy="230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900">
                <a:solidFill>
                  <a:srgbClr val="FFFFFF"/>
                </a:solidFill>
                <a:latin typeface="Trebuchet MS"/>
                <a:sym typeface="Trebuchet MS"/>
              </a:rPr>
              <a:t>Gilbert Da Costa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0"/>
          <p:cNvSpPr/>
          <p:nvPr/>
        </p:nvSpPr>
        <p:spPr>
          <a:xfrm>
            <a:off x="457200" y="347472"/>
            <a:ext cx="54864" cy="475488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8" name="Text 1"/>
          <p:cNvSpPr txBox="1"/>
          <p:nvPr/>
        </p:nvSpPr>
        <p:spPr>
          <a:xfrm>
            <a:off x="640079" y="475995"/>
            <a:ext cx="7223761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 b="1" spc="300">
                <a:solidFill>
                  <a:srgbClr val="C9A96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ARCHITECTURE</a:t>
            </a:r>
          </a:p>
        </p:txBody>
      </p:sp>
      <p:sp>
        <p:nvSpPr>
          <p:cNvPr id="89" name="Text 2"/>
          <p:cNvSpPr txBox="1"/>
          <p:nvPr/>
        </p:nvSpPr>
        <p:spPr>
          <a:xfrm>
            <a:off x="267249" y="822662"/>
            <a:ext cx="5209961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45719" rIns="45719" anchor="ctr">
            <a:spAutoFit/>
          </a:bodyPr>
          <a:lstStyle>
            <a:lvl1pPr>
              <a:defRPr sz="3600" b="1">
                <a:solidFill>
                  <a:srgbClr val="2D3A35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Solution Architecture</a:t>
            </a:r>
          </a:p>
        </p:txBody>
      </p:sp>
      <p:sp>
        <p:nvSpPr>
          <p:cNvPr id="109" name="Shape 22"/>
          <p:cNvSpPr/>
          <p:nvPr/>
        </p:nvSpPr>
        <p:spPr>
          <a:xfrm>
            <a:off x="5698411" y="824847"/>
            <a:ext cx="3148736" cy="382211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45719" rIns="45719"/>
          <a:lstStyle/>
          <a:p>
            <a:endParaRPr/>
          </a:p>
        </p:txBody>
      </p:sp>
      <p:sp>
        <p:nvSpPr>
          <p:cNvPr id="111" name="Text 24"/>
          <p:cNvSpPr txBox="1"/>
          <p:nvPr/>
        </p:nvSpPr>
        <p:spPr>
          <a:xfrm>
            <a:off x="5862021" y="938324"/>
            <a:ext cx="2822775" cy="389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>
              <a:buSzPct val="100000"/>
              <a:buFont typeface="Arial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 sz="90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 Client: Browser → sends HTTP GET/POST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SzPct val="100000"/>
              <a:buFont typeface="Arial,Sans-Serif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 sz="90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Backend: Flask (Python route handlers)</a:t>
            </a:r>
          </a:p>
          <a:p>
            <a:pPr marL="514350" lvl="1" indent="-285750">
              <a:lnSpc>
                <a:spcPct val="120000"/>
              </a:lnSpc>
              <a:spcBef>
                <a:spcPts val="500"/>
              </a:spcBef>
              <a:buFont typeface="Arial,Sans-Serif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 sz="900" err="1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app.route</a:t>
            </a:r>
            <a:r>
              <a:rPr lang="en-US" sz="90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 handlers validate input, call app logic, return HTML/redirects</a:t>
            </a:r>
          </a:p>
          <a:p>
            <a:pPr marL="514350" lvl="1" indent="-285750">
              <a:lnSpc>
                <a:spcPct val="120000"/>
              </a:lnSpc>
              <a:spcBef>
                <a:spcPts val="500"/>
              </a:spcBef>
              <a:buFont typeface="Arial,Sans-Serif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 sz="90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Server-rendered pages (Jinja templates) + static assets from/static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,Sans-Serif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 sz="900" dirty="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Data Layer: </a:t>
            </a:r>
            <a:r>
              <a:rPr lang="en-US" sz="900" dirty="0" err="1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TinyDB</a:t>
            </a:r>
            <a:r>
              <a:rPr lang="en-US" sz="900" dirty="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 (JSON document DB)</a:t>
            </a:r>
          </a:p>
          <a:p>
            <a:pPr marL="514350" lvl="1" indent="-285750">
              <a:lnSpc>
                <a:spcPct val="120000"/>
              </a:lnSpc>
              <a:spcBef>
                <a:spcPts val="500"/>
              </a:spcBef>
              <a:buFont typeface="Arial,Sans-Serif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 sz="900" dirty="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Stores app data locally (users/posts/settings), quick dev with </a:t>
            </a:r>
            <a:r>
              <a:rPr lang="en-US" sz="900" dirty="0" err="1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noDB</a:t>
            </a:r>
            <a:r>
              <a:rPr lang="en-US" sz="900" dirty="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 server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,Sans-Serif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 sz="90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External Integration: Google Calendar API</a:t>
            </a:r>
          </a:p>
          <a:p>
            <a:pPr marL="514350" lvl="1" indent="-285750">
              <a:lnSpc>
                <a:spcPct val="120000"/>
              </a:lnSpc>
              <a:spcBef>
                <a:spcPts val="500"/>
              </a:spcBef>
              <a:buFont typeface="Arial,Sans-Serif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 sz="900" dirty="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Flask uses Google API client to create and read events; </a:t>
            </a:r>
            <a:r>
              <a:rPr lang="en-US" sz="900" dirty="0" err="1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resultsshown</a:t>
            </a:r>
            <a:r>
              <a:rPr lang="en-US" sz="900" dirty="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 in UI and/or stored in </a:t>
            </a:r>
            <a:r>
              <a:rPr lang="en-US" sz="900" dirty="0" err="1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TinyDB</a:t>
            </a:r>
            <a:endParaRPr lang="en-US" sz="900" dirty="0">
              <a:solidFill>
                <a:srgbClr val="5A6B64"/>
              </a:solidFill>
              <a:latin typeface="Trebuchet MS"/>
              <a:ea typeface="+mn-lt"/>
              <a:cs typeface="+mn-lt"/>
            </a:endParaRP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,Sans-Serif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 sz="90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CSS Plan: Scrap existing CSS theme</a:t>
            </a:r>
          </a:p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,Sans-Serif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US" sz="900" dirty="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Dependencies: Flask, </a:t>
            </a:r>
            <a:r>
              <a:rPr lang="en-US" sz="900" dirty="0" err="1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TinyDB</a:t>
            </a:r>
            <a:r>
              <a:rPr lang="en-US" sz="900" dirty="0">
                <a:solidFill>
                  <a:srgbClr val="5A6B64"/>
                </a:solidFill>
                <a:latin typeface="Trebuchet MS"/>
                <a:ea typeface="+mn-lt"/>
                <a:cs typeface="+mn-lt"/>
              </a:rPr>
              <a:t>, Google API libs</a:t>
            </a:r>
          </a:p>
          <a:p>
            <a:pPr>
              <a:buSzPct val="100000"/>
              <a:buFont typeface="Arial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endParaRPr lang="en-US" sz="900">
              <a:solidFill>
                <a:srgbClr val="5A6B64"/>
              </a:solidFill>
              <a:latin typeface="Trebuchet MS"/>
              <a:ea typeface="+mn-lt"/>
              <a:cs typeface="+mn-lt"/>
            </a:endParaRPr>
          </a:p>
          <a:p>
            <a:pPr>
              <a:buSzPct val="100000"/>
              <a:buFont typeface="Arial"/>
              <a:buChar char="•"/>
              <a:defRPr sz="9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endParaRPr lang="en-US" sz="900">
              <a:solidFill>
                <a:srgbClr val="5A6B64"/>
              </a:solidFill>
              <a:latin typeface="Trebuchet MS"/>
              <a:ea typeface="+mn-lt"/>
              <a:cs typeface="+mn-lt"/>
            </a:endParaRPr>
          </a:p>
        </p:txBody>
      </p:sp>
      <p:sp>
        <p:nvSpPr>
          <p:cNvPr id="112" name="Shape 25"/>
          <p:cNvSpPr/>
          <p:nvPr/>
        </p:nvSpPr>
        <p:spPr>
          <a:xfrm>
            <a:off x="0" y="4754879"/>
            <a:ext cx="9144000" cy="388621"/>
          </a:xfrm>
          <a:prstGeom prst="rect">
            <a:avLst/>
          </a:prstGeom>
          <a:solidFill>
            <a:srgbClr val="7A9E8E"/>
          </a:solidFill>
          <a:ln w="12700">
            <a:solidFill>
              <a:srgbClr val="7A9E8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3" name="Text 26"/>
          <p:cNvSpPr txBox="1"/>
          <p:nvPr/>
        </p:nvSpPr>
        <p:spPr>
          <a:xfrm>
            <a:off x="411479" y="4826916"/>
            <a:ext cx="8321042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9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Seventh  ·  Cache Me Outside</a:t>
            </a:r>
            <a:r>
              <a:rPr lang="en-US"/>
              <a:t>                                                    Aiden </a:t>
            </a:r>
            <a:r>
              <a:rPr lang="en-US" err="1"/>
              <a:t>teDuits</a:t>
            </a:r>
            <a:endParaRPr lang="en-US"/>
          </a:p>
        </p:txBody>
      </p:sp>
      <p:sp>
        <p:nvSpPr>
          <p:cNvPr id="2" name="Shape 25">
            <a:extLst>
              <a:ext uri="{FF2B5EF4-FFF2-40B4-BE49-F238E27FC236}">
                <a16:creationId xmlns:a16="http://schemas.microsoft.com/office/drawing/2014/main" id="{03BB4258-AC23-7D17-CB0D-8046D6E24B8E}"/>
              </a:ext>
            </a:extLst>
          </p:cNvPr>
          <p:cNvSpPr/>
          <p:nvPr/>
        </p:nvSpPr>
        <p:spPr>
          <a:xfrm>
            <a:off x="5697325" y="347848"/>
            <a:ext cx="2020872" cy="423971"/>
          </a:xfrm>
          <a:prstGeom prst="rect">
            <a:avLst/>
          </a:prstGeom>
          <a:solidFill>
            <a:srgbClr val="7A9E8E"/>
          </a:solidFill>
          <a:ln w="12700">
            <a:solidFill>
              <a:srgbClr val="7A9E8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0" name="Text 23"/>
          <p:cNvSpPr txBox="1"/>
          <p:nvPr/>
        </p:nvSpPr>
        <p:spPr>
          <a:xfrm>
            <a:off x="5612363" y="415670"/>
            <a:ext cx="2194562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1200" b="1">
                <a:solidFill>
                  <a:srgbClr val="4E7B6A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algn="ctr"/>
            <a:r>
              <a:rPr>
                <a:solidFill>
                  <a:schemeClr val="bg1"/>
                </a:solidFill>
              </a:rPr>
              <a:t>Key Dependencies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Picture 2" descr="A diagram of a web server&#10;&#10;AI-generated content may be incorrect.">
            <a:extLst>
              <a:ext uri="{FF2B5EF4-FFF2-40B4-BE49-F238E27FC236}">
                <a16:creationId xmlns:a16="http://schemas.microsoft.com/office/drawing/2014/main" id="{18795213-B5F3-839A-2BAD-D494081A1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241" y="1533720"/>
            <a:ext cx="3620090" cy="286555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0"/>
          <p:cNvSpPr/>
          <p:nvPr/>
        </p:nvSpPr>
        <p:spPr>
          <a:xfrm>
            <a:off x="410066" y="235529"/>
            <a:ext cx="54864" cy="475488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6" name="Text 1"/>
          <p:cNvSpPr txBox="1"/>
          <p:nvPr/>
        </p:nvSpPr>
        <p:spPr>
          <a:xfrm>
            <a:off x="592945" y="364052"/>
            <a:ext cx="7223761" cy="218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900" b="1" spc="300">
                <a:solidFill>
                  <a:srgbClr val="C9A96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UI MOCKUP</a:t>
            </a:r>
          </a:p>
        </p:txBody>
      </p:sp>
      <p:sp>
        <p:nvSpPr>
          <p:cNvPr id="120" name="Text 5"/>
          <p:cNvSpPr txBox="1"/>
          <p:nvPr/>
        </p:nvSpPr>
        <p:spPr>
          <a:xfrm>
            <a:off x="594360" y="1566163"/>
            <a:ext cx="3291840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200" b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Design Highlights</a:t>
            </a:r>
          </a:p>
        </p:txBody>
      </p:sp>
      <p:sp>
        <p:nvSpPr>
          <p:cNvPr id="123" name="Shape 7"/>
          <p:cNvSpPr/>
          <p:nvPr/>
        </p:nvSpPr>
        <p:spPr>
          <a:xfrm>
            <a:off x="0" y="4754879"/>
            <a:ext cx="9144000" cy="388621"/>
          </a:xfrm>
          <a:prstGeom prst="rect">
            <a:avLst/>
          </a:prstGeom>
          <a:solidFill>
            <a:srgbClr val="7A9E8E"/>
          </a:solidFill>
          <a:ln w="12700">
            <a:solidFill>
              <a:srgbClr val="7A9E8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4" name="Text 8"/>
          <p:cNvSpPr txBox="1"/>
          <p:nvPr/>
        </p:nvSpPr>
        <p:spPr>
          <a:xfrm>
            <a:off x="411479" y="4826916"/>
            <a:ext cx="8321042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9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Seventh  ·  Cache Me Outside</a:t>
            </a:r>
            <a:r>
              <a:rPr lang="en-US"/>
              <a:t>                                                    Natalia Sierra   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D9163F-41E8-9E89-B362-407154D3C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6784" y="88376"/>
            <a:ext cx="3004794" cy="45837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781F229-FB63-127E-01A5-967E2CBFD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858" y="839818"/>
            <a:ext cx="5240421" cy="346975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7B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"/>
          <p:cNvSpPr/>
          <p:nvPr/>
        </p:nvSpPr>
        <p:spPr>
          <a:xfrm>
            <a:off x="-457200" y="3200400"/>
            <a:ext cx="2743200" cy="2743200"/>
          </a:xfrm>
          <a:prstGeom prst="ellipse">
            <a:avLst/>
          </a:prstGeom>
          <a:solidFill>
            <a:srgbClr val="C9A96E">
              <a:alpha val="20000"/>
            </a:srgbClr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6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C5A4D"/>
          </a:solidFill>
          <a:ln w="12700">
            <a:solidFill>
              <a:srgbClr val="2C5A4D"/>
            </a:solidFill>
          </a:ln>
        </p:spPr>
        <p:txBody>
          <a:bodyPr lIns="45719" rIns="45719"/>
          <a:lstStyle/>
          <a:p>
            <a:endParaRPr lang="en-US"/>
          </a:p>
        </p:txBody>
      </p:sp>
      <p:sp>
        <p:nvSpPr>
          <p:cNvPr id="128" name="Shape 2"/>
          <p:cNvSpPr/>
          <p:nvPr/>
        </p:nvSpPr>
        <p:spPr>
          <a:xfrm>
            <a:off x="7315200" y="-457201"/>
            <a:ext cx="2286000" cy="2286001"/>
          </a:xfrm>
          <a:prstGeom prst="ellipse">
            <a:avLst/>
          </a:prstGeom>
          <a:solidFill>
            <a:srgbClr val="B2C9C0">
              <a:alpha val="30000"/>
            </a:srgbClr>
          </a:solidFill>
          <a:ln w="12700">
            <a:solidFill>
              <a:srgbClr val="B2C9C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9" name="Text 3"/>
          <p:cNvSpPr txBox="1"/>
          <p:nvPr/>
        </p:nvSpPr>
        <p:spPr>
          <a:xfrm>
            <a:off x="497263" y="311345"/>
            <a:ext cx="7772402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34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Why Seventh Stands Apart</a:t>
            </a:r>
          </a:p>
        </p:txBody>
      </p:sp>
      <p:sp>
        <p:nvSpPr>
          <p:cNvPr id="131" name="Shape 5"/>
          <p:cNvSpPr/>
          <p:nvPr/>
        </p:nvSpPr>
        <p:spPr>
          <a:xfrm>
            <a:off x="468983" y="1135929"/>
            <a:ext cx="31298" cy="428215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2" name="Text 6"/>
          <p:cNvSpPr txBox="1"/>
          <p:nvPr/>
        </p:nvSpPr>
        <p:spPr>
          <a:xfrm>
            <a:off x="598037" y="1126318"/>
            <a:ext cx="7680961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1400" b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 lang="en-US"/>
              <a:t>Unique Platform</a:t>
            </a:r>
          </a:p>
        </p:txBody>
      </p:sp>
      <p:sp>
        <p:nvSpPr>
          <p:cNvPr id="133" name="Text 7"/>
          <p:cNvSpPr txBox="1"/>
          <p:nvPr/>
        </p:nvSpPr>
        <p:spPr>
          <a:xfrm>
            <a:off x="686413" y="1424760"/>
            <a:ext cx="7680961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1100">
                <a:solidFill>
                  <a:srgbClr val="B2C9C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 lang="en-US"/>
              <a:t>Social</a:t>
            </a:r>
            <a:r>
              <a:t> platform</a:t>
            </a:r>
            <a:r>
              <a:rPr lang="en-US" dirty="0"/>
              <a:t> </a:t>
            </a:r>
            <a:r>
              <a:t>makes you contribute before you consume. Seventh flips the model.</a:t>
            </a:r>
          </a:p>
        </p:txBody>
      </p:sp>
      <p:sp>
        <p:nvSpPr>
          <p:cNvPr id="135" name="Text 9"/>
          <p:cNvSpPr txBox="1"/>
          <p:nvPr/>
        </p:nvSpPr>
        <p:spPr>
          <a:xfrm>
            <a:off x="556794" y="1829203"/>
            <a:ext cx="7680961" cy="566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1400" b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/>
              <a:t>Inhibits reflection and growth</a:t>
            </a:r>
          </a:p>
          <a:p>
            <a:endParaRPr/>
          </a:p>
        </p:txBody>
      </p:sp>
      <p:sp>
        <p:nvSpPr>
          <p:cNvPr id="136" name="Text 10"/>
          <p:cNvSpPr txBox="1"/>
          <p:nvPr/>
        </p:nvSpPr>
        <p:spPr>
          <a:xfrm>
            <a:off x="686413" y="3028730"/>
            <a:ext cx="7680961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1100">
                <a:solidFill>
                  <a:srgbClr val="B2C9C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 dirty="0"/>
              <a:t>Weekly </a:t>
            </a:r>
            <a:r>
              <a:rPr lang="en-US" dirty="0"/>
              <a:t>rhythm means</a:t>
            </a:r>
            <a:r>
              <a:t> quality reflections, not daily micro-content.</a:t>
            </a:r>
          </a:p>
        </p:txBody>
      </p:sp>
      <p:sp>
        <p:nvSpPr>
          <p:cNvPr id="138" name="Text 12"/>
          <p:cNvSpPr txBox="1"/>
          <p:nvPr/>
        </p:nvSpPr>
        <p:spPr>
          <a:xfrm>
            <a:off x="598036" y="3462956"/>
            <a:ext cx="7680961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400" b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Built for Real Relationships</a:t>
            </a:r>
          </a:p>
        </p:txBody>
      </p:sp>
      <p:sp>
        <p:nvSpPr>
          <p:cNvPr id="139" name="Text 13"/>
          <p:cNvSpPr txBox="1"/>
          <p:nvPr/>
        </p:nvSpPr>
        <p:spPr>
          <a:xfrm>
            <a:off x="686413" y="4553209"/>
            <a:ext cx="7680961" cy="24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1100">
                <a:solidFill>
                  <a:srgbClr val="B2C9C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In-depth sharing with family and friends, not strangers optimizing for likes.</a:t>
            </a:r>
          </a:p>
        </p:txBody>
      </p:sp>
      <p:sp>
        <p:nvSpPr>
          <p:cNvPr id="2" name="Shape 5">
            <a:extLst>
              <a:ext uri="{FF2B5EF4-FFF2-40B4-BE49-F238E27FC236}">
                <a16:creationId xmlns:a16="http://schemas.microsoft.com/office/drawing/2014/main" id="{8D92A49F-1EB9-A9DA-7C3A-BECE1BDB6FA2}"/>
              </a:ext>
            </a:extLst>
          </p:cNvPr>
          <p:cNvSpPr/>
          <p:nvPr/>
        </p:nvSpPr>
        <p:spPr>
          <a:xfrm>
            <a:off x="480766" y="1895965"/>
            <a:ext cx="31298" cy="428215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Shape 5">
            <a:extLst>
              <a:ext uri="{FF2B5EF4-FFF2-40B4-BE49-F238E27FC236}">
                <a16:creationId xmlns:a16="http://schemas.microsoft.com/office/drawing/2014/main" id="{9F4ECB3B-BB1B-0081-92E8-36828D7DFAA7}"/>
              </a:ext>
            </a:extLst>
          </p:cNvPr>
          <p:cNvSpPr/>
          <p:nvPr/>
        </p:nvSpPr>
        <p:spPr>
          <a:xfrm>
            <a:off x="504333" y="2732593"/>
            <a:ext cx="31298" cy="428215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Text 9">
            <a:extLst>
              <a:ext uri="{FF2B5EF4-FFF2-40B4-BE49-F238E27FC236}">
                <a16:creationId xmlns:a16="http://schemas.microsoft.com/office/drawing/2014/main" id="{1B0116AA-26C2-3FE5-43C6-138A292CC9B4}"/>
              </a:ext>
            </a:extLst>
          </p:cNvPr>
          <p:cNvSpPr txBox="1"/>
          <p:nvPr/>
        </p:nvSpPr>
        <p:spPr>
          <a:xfrm>
            <a:off x="598036" y="4247036"/>
            <a:ext cx="7680961" cy="327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1400" b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/>
              <a:t>Encouragement and sharing</a:t>
            </a:r>
          </a:p>
        </p:txBody>
      </p:sp>
      <p:sp>
        <p:nvSpPr>
          <p:cNvPr id="6" name="Text 9">
            <a:extLst>
              <a:ext uri="{FF2B5EF4-FFF2-40B4-BE49-F238E27FC236}">
                <a16:creationId xmlns:a16="http://schemas.microsoft.com/office/drawing/2014/main" id="{E87361A0-1930-A506-CB6A-3B0C7AFC37BF}"/>
              </a:ext>
            </a:extLst>
          </p:cNvPr>
          <p:cNvSpPr txBox="1"/>
          <p:nvPr/>
        </p:nvSpPr>
        <p:spPr>
          <a:xfrm>
            <a:off x="598036" y="2709289"/>
            <a:ext cx="7680961" cy="327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1400" b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/>
              <a:t>Positive reinforcement</a:t>
            </a:r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4D45EF63-A9AA-6192-6A27-296AE13A19D9}"/>
              </a:ext>
            </a:extLst>
          </p:cNvPr>
          <p:cNvSpPr/>
          <p:nvPr/>
        </p:nvSpPr>
        <p:spPr>
          <a:xfrm>
            <a:off x="516117" y="3463171"/>
            <a:ext cx="31298" cy="428215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F333E683-8319-8B42-5802-FB33F875EDE0}"/>
              </a:ext>
            </a:extLst>
          </p:cNvPr>
          <p:cNvSpPr/>
          <p:nvPr/>
        </p:nvSpPr>
        <p:spPr>
          <a:xfrm>
            <a:off x="527900" y="4252666"/>
            <a:ext cx="31298" cy="428215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7A607F43-B935-C633-AFA4-A7CC4FD8DAC7}"/>
              </a:ext>
            </a:extLst>
          </p:cNvPr>
          <p:cNvSpPr txBox="1"/>
          <p:nvPr/>
        </p:nvSpPr>
        <p:spPr>
          <a:xfrm>
            <a:off x="686413" y="2143554"/>
            <a:ext cx="7680961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1100">
                <a:solidFill>
                  <a:srgbClr val="B2C9C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 lang="en-US"/>
              <a:t>Short-form platforms reward speed and reaction. Seventh slows the pace and prioritizes intentional self-awareness.</a:t>
            </a:r>
          </a:p>
        </p:txBody>
      </p:sp>
      <p:sp>
        <p:nvSpPr>
          <p:cNvPr id="10" name="Text 10">
            <a:extLst>
              <a:ext uri="{FF2B5EF4-FFF2-40B4-BE49-F238E27FC236}">
                <a16:creationId xmlns:a16="http://schemas.microsoft.com/office/drawing/2014/main" id="{8F211E9B-6F77-179D-FB77-F9781B3EE6E9}"/>
              </a:ext>
            </a:extLst>
          </p:cNvPr>
          <p:cNvSpPr txBox="1"/>
          <p:nvPr/>
        </p:nvSpPr>
        <p:spPr>
          <a:xfrm>
            <a:off x="686413" y="3747524"/>
            <a:ext cx="7680961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1100">
                <a:solidFill>
                  <a:srgbClr val="B2C9C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 lang="en-US"/>
              <a:t>Meaningful weekly reflections foster deeper conversations—not surface-level interactions or endless scrolling.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286EED-0EAE-2A29-CD56-50102E52A34A}"/>
              </a:ext>
            </a:extLst>
          </p:cNvPr>
          <p:cNvSpPr txBox="1"/>
          <p:nvPr/>
        </p:nvSpPr>
        <p:spPr>
          <a:xfrm>
            <a:off x="8061837" y="4796711"/>
            <a:ext cx="2166730" cy="2308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900">
                <a:solidFill>
                  <a:schemeClr val="bg1"/>
                </a:solidFill>
                <a:latin typeface="Trebuchet MS"/>
              </a:rPr>
              <a:t>Max &amp; Natalia</a:t>
            </a:r>
            <a:endParaRPr lang="en-US" sz="9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Trebuchet MS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6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0"/>
          <p:cNvSpPr/>
          <p:nvPr/>
        </p:nvSpPr>
        <p:spPr>
          <a:xfrm>
            <a:off x="3200400" y="457199"/>
            <a:ext cx="2743200" cy="45722"/>
          </a:xfrm>
          <a:prstGeom prst="rect">
            <a:avLst/>
          </a:prstGeom>
          <a:solidFill>
            <a:srgbClr val="C9A96E"/>
          </a:solidFill>
          <a:ln w="12700">
            <a:solidFill>
              <a:srgbClr val="C9A96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2" name="Text 1"/>
          <p:cNvSpPr txBox="1"/>
          <p:nvPr/>
        </p:nvSpPr>
        <p:spPr>
          <a:xfrm>
            <a:off x="960119" y="1351280"/>
            <a:ext cx="7223762" cy="955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6000" b="1">
                <a:solidFill>
                  <a:srgbClr val="2D3A35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r>
              <a:t>Questions?</a:t>
            </a:r>
          </a:p>
        </p:txBody>
      </p:sp>
      <p:sp>
        <p:nvSpPr>
          <p:cNvPr id="143" name="Text 2"/>
          <p:cNvSpPr txBox="1"/>
          <p:nvPr/>
        </p:nvSpPr>
        <p:spPr>
          <a:xfrm>
            <a:off x="960119" y="2848243"/>
            <a:ext cx="7223762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spAutoFit/>
          </a:bodyPr>
          <a:lstStyle>
            <a:lvl1pPr algn="ctr">
              <a:defRPr sz="1600">
                <a:solidFill>
                  <a:srgbClr val="5A6B64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 lang="en-US"/>
              <a:t>We would</a:t>
            </a:r>
            <a:r>
              <a:rPr dirty="0"/>
              <a:t> love to hear your thoughts on Seventh.</a:t>
            </a:r>
          </a:p>
        </p:txBody>
      </p:sp>
      <p:sp>
        <p:nvSpPr>
          <p:cNvPr id="144" name="Shape 3"/>
          <p:cNvSpPr/>
          <p:nvPr/>
        </p:nvSpPr>
        <p:spPr>
          <a:xfrm>
            <a:off x="3200400" y="3428999"/>
            <a:ext cx="2743200" cy="45722"/>
          </a:xfrm>
          <a:prstGeom prst="rect">
            <a:avLst/>
          </a:prstGeom>
          <a:solidFill>
            <a:srgbClr val="7A9E8E"/>
          </a:solidFill>
          <a:ln w="12700">
            <a:solidFill>
              <a:srgbClr val="7A9E8E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5" name="Text 4"/>
          <p:cNvSpPr txBox="1"/>
          <p:nvPr/>
        </p:nvSpPr>
        <p:spPr>
          <a:xfrm>
            <a:off x="960119" y="4273550"/>
            <a:ext cx="7223762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1000">
                <a:solidFill>
                  <a:srgbClr val="8B9E9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Cache Me Outside  ·  CS2450  ·  2/19/2026</a:t>
            </a:r>
          </a:p>
        </p:txBody>
      </p:sp>
      <p:sp>
        <p:nvSpPr>
          <p:cNvPr id="3" name="Text 26">
            <a:extLst>
              <a:ext uri="{FF2B5EF4-FFF2-40B4-BE49-F238E27FC236}">
                <a16:creationId xmlns:a16="http://schemas.microsoft.com/office/drawing/2014/main" id="{60D36860-B4A1-509A-355F-545395ABF875}"/>
              </a:ext>
            </a:extLst>
          </p:cNvPr>
          <p:cNvSpPr txBox="1"/>
          <p:nvPr/>
        </p:nvSpPr>
        <p:spPr>
          <a:xfrm>
            <a:off x="411479" y="4914168"/>
            <a:ext cx="8321042" cy="2308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ctr">
            <a:spAutoFit/>
          </a:bodyPr>
          <a:lstStyle>
            <a:lvl1pPr>
              <a:defRPr sz="9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>
                <a:solidFill>
                  <a:schemeClr val="bg1">
                    <a:lumMod val="65000"/>
                  </a:schemeClr>
                </a:solidFill>
              </a:rPr>
              <a:t>Seventh  ·  Cache Me Outside</a:t>
            </a:r>
            <a:r>
              <a:rPr lang="en-US">
                <a:solidFill>
                  <a:schemeClr val="bg1">
                    <a:lumMod val="65000"/>
                  </a:schemeClr>
                </a:solidFill>
              </a:rPr>
              <a:t>                                                    Aiden </a:t>
            </a:r>
            <a:r>
              <a:rPr lang="en-US" err="1">
                <a:solidFill>
                  <a:schemeClr val="bg1">
                    <a:lumMod val="65000"/>
                  </a:schemeClr>
                </a:solidFill>
              </a:rPr>
              <a:t>teDuits</a:t>
            </a:r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18</cp:revision>
  <dcterms:modified xsi:type="dcterms:W3CDTF">2026-02-23T18:16:22Z</dcterms:modified>
</cp:coreProperties>
</file>